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1" r:id="rId2"/>
    <p:sldId id="272" r:id="rId3"/>
    <p:sldId id="273" r:id="rId4"/>
    <p:sldId id="256" r:id="rId5"/>
    <p:sldId id="263" r:id="rId6"/>
    <p:sldId id="264" r:id="rId7"/>
    <p:sldId id="270" r:id="rId8"/>
    <p:sldId id="258" r:id="rId9"/>
    <p:sldId id="260" r:id="rId10"/>
    <p:sldId id="259" r:id="rId11"/>
    <p:sldId id="262" r:id="rId12"/>
    <p:sldId id="267" r:id="rId13"/>
    <p:sldId id="269" r:id="rId14"/>
    <p:sldId id="265" r:id="rId15"/>
    <p:sldId id="266" r:id="rId16"/>
    <p:sldId id="268" r:id="rId17"/>
    <p:sldId id="274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E1126"/>
    <a:srgbClr val="FFFFFF"/>
    <a:srgbClr val="FFFF00"/>
    <a:srgbClr val="FFFF99"/>
    <a:srgbClr val="FF9900"/>
    <a:srgbClr val="F2BF49"/>
    <a:srgbClr val="FF66FF"/>
    <a:srgbClr val="7A6E67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 autoAdjust="0"/>
    <p:restoredTop sz="95405" autoAdjust="0"/>
  </p:normalViewPr>
  <p:slideViewPr>
    <p:cSldViewPr>
      <p:cViewPr varScale="1">
        <p:scale>
          <a:sx n="86" d="100"/>
          <a:sy n="86" d="100"/>
        </p:scale>
        <p:origin x="13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6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2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40C8AFB-4B5D-694C-B436-668C2761B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point ..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Main issue is I need more staff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Assistant Scientist IV is a new category that could help with hiring options but reduces retention incentives.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3DEB-BE5E-D146-995C-5262473528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7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75438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44852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 userDrawn="1"/>
        </p:nvSpPr>
        <p:spPr>
          <a:xfrm>
            <a:off x="465712" y="1284291"/>
            <a:ext cx="3420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Genome Informatics Facility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7848600" y="152400"/>
            <a:ext cx="992064" cy="144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46482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725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4" y="1357416"/>
            <a:ext cx="8626475" cy="45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609600" y="6501530"/>
            <a:ext cx="3211600" cy="26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0" y="6135961"/>
            <a:ext cx="466685" cy="68207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b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University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Transforming raw data into informative data for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researchers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39" y="5985301"/>
            <a:ext cx="27274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Andrew Severin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Facility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21262" y="6231522"/>
            <a:ext cx="21118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206 Science I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5611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2032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879" y="76200"/>
            <a:ext cx="5694821" cy="5992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1758572"/>
            <a:ext cx="10668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welcome message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ight Brace 6"/>
          <p:cNvSpPr/>
          <p:nvPr/>
        </p:nvSpPr>
        <p:spPr bwMode="auto">
          <a:xfrm>
            <a:off x="6096000" y="330488"/>
            <a:ext cx="381000" cy="3403312"/>
          </a:xfrm>
          <a:prstGeom prst="rightBrace">
            <a:avLst>
              <a:gd name="adj1" fmla="val 8333"/>
              <a:gd name="adj2" fmla="val 50573"/>
            </a:avLst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47900" y="3865948"/>
            <a:ext cx="1243244" cy="159845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0800" y="2882719"/>
            <a:ext cx="8382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prompt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1" name="Straight Arrow Connector 10"/>
          <p:cNvCxnSpPr>
            <a:endCxn id="8" idx="0"/>
          </p:cNvCxnSpPr>
          <p:nvPr/>
        </p:nvCxnSpPr>
        <p:spPr bwMode="auto">
          <a:xfrm>
            <a:off x="2743200" y="3213903"/>
            <a:ext cx="126322" cy="6520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572000" y="3628135"/>
            <a:ext cx="1143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532123" y="3866562"/>
            <a:ext cx="152400" cy="158616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Straight Arrow Connector 14"/>
          <p:cNvCxnSpPr>
            <a:stCxn id="13" idx="1"/>
            <a:endCxn id="14" idx="3"/>
          </p:cNvCxnSpPr>
          <p:nvPr/>
        </p:nvCxnSpPr>
        <p:spPr bwMode="auto">
          <a:xfrm flipH="1">
            <a:off x="3684523" y="3797412"/>
            <a:ext cx="887477" cy="1484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ight Brace 22"/>
          <p:cNvSpPr/>
          <p:nvPr/>
        </p:nvSpPr>
        <p:spPr bwMode="auto">
          <a:xfrm>
            <a:off x="5308631" y="4931777"/>
            <a:ext cx="247650" cy="381000"/>
          </a:xfrm>
          <a:prstGeom prst="rightBrace">
            <a:avLst>
              <a:gd name="adj1" fmla="val 8333"/>
              <a:gd name="adj2" fmla="val 50573"/>
            </a:avLst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1650" y="4931777"/>
            <a:ext cx="1409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 out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2000" y="3999821"/>
            <a:ext cx="11291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argument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8" name="Straight Arrow Connector 27"/>
          <p:cNvCxnSpPr>
            <a:stCxn id="26" idx="1"/>
            <a:endCxn id="31" idx="3"/>
          </p:cNvCxnSpPr>
          <p:nvPr/>
        </p:nvCxnSpPr>
        <p:spPr bwMode="auto">
          <a:xfrm flipH="1">
            <a:off x="3829457" y="4169098"/>
            <a:ext cx="74254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677057" y="4089790"/>
            <a:ext cx="152400" cy="158616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81650" y="5336595"/>
            <a:ext cx="15049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 error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45" name="Straight Arrow Connector 44"/>
          <p:cNvCxnSpPr>
            <a:stCxn id="44" idx="1"/>
          </p:cNvCxnSpPr>
          <p:nvPr/>
        </p:nvCxnSpPr>
        <p:spPr bwMode="auto">
          <a:xfrm flipH="1" flipV="1">
            <a:off x="3886200" y="5500023"/>
            <a:ext cx="1695450" cy="58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549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3" grpId="0" animBg="1"/>
      <p:bldP spid="13" grpId="3" animBg="1"/>
      <p:bldP spid="13" grpId="4" animBg="1"/>
      <p:bldP spid="14" grpId="0" animBg="1"/>
      <p:bldP spid="14" grpId="3" animBg="1"/>
      <p:bldP spid="14" grpId="4" animBg="1"/>
      <p:bldP spid="23" grpId="0" animBg="1"/>
      <p:bldP spid="24" grpId="0" animBg="1"/>
      <p:bldP spid="26" grpId="0" animBg="1"/>
      <p:bldP spid="26" grpId="3" animBg="1"/>
      <p:bldP spid="26" grpId="4" animBg="1"/>
      <p:bldP spid="31" grpId="0" animBg="1"/>
      <p:bldP spid="31" grpId="3" animBg="1"/>
      <p:bldP spid="31" grpId="4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to remember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Commands/Filenames are case sensitive:</a:t>
            </a:r>
          </a:p>
          <a:p>
            <a:pPr lvl="1"/>
            <a:r>
              <a:rPr lang="en-US" sz="2400" dirty="0" smtClean="0"/>
              <a:t>Cat ≠ cat</a:t>
            </a:r>
          </a:p>
          <a:p>
            <a:r>
              <a:rPr lang="en-US" dirty="0" smtClean="0"/>
              <a:t>No recycle bin: file deleted is lost forever and cannot be recovered</a:t>
            </a:r>
          </a:p>
          <a:p>
            <a:r>
              <a:rPr lang="en-US" dirty="0" smtClean="0"/>
              <a:t>What you ask is what you get, you need to know the command you type is correct</a:t>
            </a:r>
          </a:p>
          <a:p>
            <a:pPr lvl="1"/>
            <a:r>
              <a:rPr lang="en-US" sz="2400" dirty="0" err="1"/>
              <a:t>grep</a:t>
            </a:r>
            <a:r>
              <a:rPr lang="en-US" sz="2400" dirty="0"/>
              <a:t> -c '&gt;' </a:t>
            </a:r>
            <a:r>
              <a:rPr lang="en-US" sz="2400" dirty="0" smtClean="0"/>
              <a:t>FILE </a:t>
            </a:r>
            <a:r>
              <a:rPr lang="en-US" sz="2400" dirty="0"/>
              <a:t>≠ </a:t>
            </a:r>
            <a:r>
              <a:rPr lang="en-US" sz="2400" dirty="0" err="1"/>
              <a:t>grep</a:t>
            </a:r>
            <a:r>
              <a:rPr lang="en-US" sz="2400" dirty="0"/>
              <a:t> -c &gt; </a:t>
            </a:r>
            <a:r>
              <a:rPr lang="en-US" sz="2400" dirty="0" smtClean="0"/>
              <a:t>FILE # you’ll lose ‘FILE’ forever!</a:t>
            </a:r>
          </a:p>
          <a:p>
            <a:r>
              <a:rPr lang="en-US" sz="2400" dirty="0" smtClean="0"/>
              <a:t>Every single task can be performed in multiple different ways</a:t>
            </a:r>
          </a:p>
          <a:p>
            <a:r>
              <a:rPr lang="en-US" sz="2400" dirty="0" smtClean="0"/>
              <a:t>Special terms cannot be used for names (files, dirs.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677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auto completion: makes it easy to complete filenames that are long. Double tab, gives options</a:t>
            </a:r>
          </a:p>
          <a:p>
            <a:r>
              <a:rPr lang="en-US" dirty="0" smtClean="0"/>
              <a:t>Arrow keys (up/down) will lets you browse through previous commands</a:t>
            </a:r>
          </a:p>
          <a:p>
            <a:r>
              <a:rPr lang="en-US" dirty="0" smtClean="0"/>
              <a:t>At any point, to cancel a command use ‘</a:t>
            </a:r>
            <a:r>
              <a:rPr lang="en-US" dirty="0" err="1" smtClean="0"/>
              <a:t>Ctrl+c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Most programs also use ‘q’ or ‘Esc’ to exit</a:t>
            </a:r>
          </a:p>
          <a:p>
            <a:r>
              <a:rPr lang="en-US" dirty="0" smtClean="0"/>
              <a:t>Read the ‘man’ pages for help or usage examples</a:t>
            </a:r>
          </a:p>
          <a:p>
            <a:r>
              <a:rPr lang="en-US" dirty="0" smtClean="0"/>
              <a:t>Use ‘</a:t>
            </a:r>
            <a:r>
              <a:rPr lang="en-US" dirty="0" err="1" smtClean="0"/>
              <a:t>ls</a:t>
            </a:r>
            <a:r>
              <a:rPr lang="en-US" dirty="0" smtClean="0"/>
              <a:t>’ command before you delete any file using regex</a:t>
            </a:r>
          </a:p>
          <a:p>
            <a:pPr lvl="1"/>
            <a:r>
              <a:rPr lang="en-US" sz="2400" dirty="0" smtClean="0"/>
              <a:t>try ‘</a:t>
            </a:r>
            <a:r>
              <a:rPr lang="en-US" sz="2400" dirty="0" err="1" smtClean="0"/>
              <a:t>ls</a:t>
            </a:r>
            <a:r>
              <a:rPr lang="en-US" sz="2400" dirty="0" smtClean="0"/>
              <a:t> *’ before ‘</a:t>
            </a:r>
            <a:r>
              <a:rPr lang="en-US" sz="2400" dirty="0" err="1" smtClean="0"/>
              <a:t>rm</a:t>
            </a:r>
            <a:r>
              <a:rPr lang="en-US" sz="2400" dirty="0" smtClean="0"/>
              <a:t> *’ to know what files will be deleted</a:t>
            </a:r>
          </a:p>
          <a:p>
            <a:r>
              <a:rPr lang="en-US" dirty="0" smtClean="0"/>
              <a:t>Learn more than one way to do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Kernel</a:t>
            </a:r>
            <a:r>
              <a:rPr lang="en-US" dirty="0" smtClean="0"/>
              <a:t>: UNIX operating system, a master program that controls the resources (hardware)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Shell</a:t>
            </a:r>
            <a:r>
              <a:rPr lang="en-US" dirty="0" smtClean="0"/>
              <a:t>: one of the kernel’s program that deals with user, interactively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Terminal</a:t>
            </a:r>
            <a:r>
              <a:rPr lang="en-US" dirty="0"/>
              <a:t>: console user </a:t>
            </a:r>
            <a:r>
              <a:rPr lang="en-US" dirty="0" smtClean="0"/>
              <a:t>interface program that is required to operate the shell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BASH</a:t>
            </a:r>
            <a:r>
              <a:rPr lang="en-US" dirty="0" smtClean="0"/>
              <a:t> (Bourne Again SHELL) a flavor of SHELL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Prompt</a:t>
            </a:r>
            <a:r>
              <a:rPr lang="en-US" dirty="0" smtClean="0"/>
              <a:t>: character(s) that prompt user to </a:t>
            </a:r>
            <a:r>
              <a:rPr lang="en-US" dirty="0"/>
              <a:t>enter commands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$, %, #, :,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i="1" dirty="0" smtClean="0"/>
              <a:t>etc.,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SSH</a:t>
            </a:r>
            <a:r>
              <a:rPr lang="en-US" dirty="0" smtClean="0"/>
              <a:t> (Secure Shell): encrypted network protocol for 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Hands-on exercise…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24600"/>
            <a:ext cx="533400" cy="365125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AWK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402377"/>
              </p:ext>
            </p:extLst>
          </p:nvPr>
        </p:nvGraphicFramePr>
        <p:xfrm>
          <a:off x="761998" y="914400"/>
          <a:ext cx="7848602" cy="4191005"/>
        </p:xfrm>
        <a:graphic>
          <a:graphicData uri="http://schemas.openxmlformats.org/drawingml/2006/table">
            <a:tbl>
              <a:tblPr/>
              <a:tblGrid>
                <a:gridCol w="1137315"/>
                <a:gridCol w="1103649"/>
                <a:gridCol w="1103649"/>
                <a:gridCol w="1103649"/>
                <a:gridCol w="1103649"/>
                <a:gridCol w="1103649"/>
                <a:gridCol w="1193042"/>
              </a:tblGrid>
              <a:tr h="3223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BEGIN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NF</a:t>
                      </a:r>
                      <a:endParaRPr lang="en-US" sz="1600" b="0" i="0" u="none" strike="noStrike" dirty="0">
                        <a:solidFill>
                          <a:srgbClr val="9966FF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(entire line)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Workshop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tell us what you think about this workshop by completing this short survey (10 questions)</a:t>
            </a:r>
          </a:p>
          <a:p>
            <a:r>
              <a:rPr lang="en-US" dirty="0"/>
              <a:t>http://</a:t>
            </a:r>
            <a:r>
              <a:rPr lang="en-US" dirty="0" smtClean="0"/>
              <a:t>goo.gl/XJq7Bk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Segoe UI Light" panose="020B0502040204020203" pitchFamily="34" charset="0"/>
                <a:ea typeface="ＭＳ Ｐゴシック" charset="0"/>
                <a:cs typeface="ＭＳ Ｐゴシック" charset="0"/>
              </a:rPr>
              <a:t>What do I do?</a:t>
            </a:r>
            <a:endParaRPr lang="en-US" dirty="0">
              <a:latin typeface="Segoe UI Light" panose="020B05020402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4" name="Rectangle 4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Enable researchers to interpret high-throughput data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Encourage/Contribute to </a:t>
            </a:r>
            <a:r>
              <a:rPr lang="en-US" sz="2300" dirty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b</a:t>
            </a: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ioinformatics friendly infrastructure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Explore the latest open source software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Develop pipelines for efficient analysis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Contribute to papers and grants (LOS)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Train and Teach Bioinformatics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Write Grants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300" dirty="0" smtClean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369194" y="5229478"/>
            <a:ext cx="861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Arial" charset="0"/>
              <a:buNone/>
            </a:pPr>
            <a:r>
              <a:rPr lang="en-US" sz="1800" dirty="0">
                <a:latin typeface="Segoe UI Light" panose="020B0502040204020203" pitchFamily="34" charset="0"/>
              </a:rPr>
              <a:t>Meet the needs and communicate well with a diverse faculty to help facilitate NGS research on campus.</a:t>
            </a:r>
            <a:endParaRPr lang="en-US" dirty="0">
              <a:latin typeface="Segoe UI Light" panose="020B0502040204020203" pitchFamily="34" charset="0"/>
            </a:endParaRPr>
          </a:p>
          <a:p>
            <a:pPr eaLnBrk="1" hangingPunct="1">
              <a:spcBef>
                <a:spcPct val="30000"/>
              </a:spcBef>
              <a:buFont typeface="Arial" charset="0"/>
              <a:buNone/>
            </a:pPr>
            <a:endParaRPr lang="en-US" sz="1800" dirty="0">
              <a:latin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6380416"/>
            <a:ext cx="202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GIF@iastate.edu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9200" y="6096000"/>
            <a:ext cx="3370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gif.biotech.iastate.edu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Team</a:t>
            </a:r>
            <a:endParaRPr lang="en-US" dirty="0"/>
          </a:p>
        </p:txBody>
      </p:sp>
      <p:pic>
        <p:nvPicPr>
          <p:cNvPr id="8" name="Picture 7" descr="ar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0" y="2129135"/>
            <a:ext cx="1714500" cy="2286000"/>
          </a:xfrm>
          <a:prstGeom prst="rect">
            <a:avLst/>
          </a:prstGeom>
        </p:spPr>
      </p:pic>
      <p:pic>
        <p:nvPicPr>
          <p:cNvPr id="9" name="Picture 8" descr="ush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62" y="2129135"/>
            <a:ext cx="1984075" cy="2286000"/>
          </a:xfrm>
          <a:prstGeom prst="rect">
            <a:avLst/>
          </a:prstGeom>
        </p:spPr>
      </p:pic>
      <p:pic>
        <p:nvPicPr>
          <p:cNvPr id="10" name="Picture 9" descr="margi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>
          <a:xfrm>
            <a:off x="6286579" y="2135746"/>
            <a:ext cx="1765300" cy="2279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441513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Arun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Seetharam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353" y="4419600"/>
            <a:ext cx="254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Usha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Muppirala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4344" y="4415135"/>
            <a:ext cx="196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Margie Carter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Workshop: Basic UNIX for Biologists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 ever….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tried to open a very large file </a:t>
            </a:r>
            <a:r>
              <a:rPr lang="en-US" dirty="0"/>
              <a:t>(like FASTQ</a:t>
            </a:r>
            <a:r>
              <a:rPr lang="en-US" dirty="0" smtClean="0"/>
              <a:t>) in PC/Mac?</a:t>
            </a:r>
          </a:p>
          <a:p>
            <a:r>
              <a:rPr lang="en-US" dirty="0" smtClean="0"/>
              <a:t>searching for a specific piece of information from large number of files?</a:t>
            </a:r>
          </a:p>
          <a:p>
            <a:r>
              <a:rPr lang="en-US" dirty="0" smtClean="0"/>
              <a:t>wanted to rename large number of files?</a:t>
            </a:r>
          </a:p>
          <a:p>
            <a:r>
              <a:rPr lang="en-US" dirty="0" smtClean="0"/>
              <a:t>combine large number of files into one big file?</a:t>
            </a:r>
          </a:p>
          <a:p>
            <a:r>
              <a:rPr lang="en-US" dirty="0" smtClean="0"/>
              <a:t>got frustrated with excel auto-correcting your favorite gene?</a:t>
            </a:r>
          </a:p>
          <a:p>
            <a:r>
              <a:rPr lang="en-US" dirty="0" smtClean="0"/>
              <a:t>wanted to run a program that isn’t available on your operating system?</a:t>
            </a:r>
          </a:p>
          <a:p>
            <a:r>
              <a:rPr lang="en-US" dirty="0" smtClean="0"/>
              <a:t>bored of doing same things over and over?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19200" y="1808154"/>
            <a:ext cx="7517041" cy="3241691"/>
            <a:chOff x="914558" y="1705391"/>
            <a:chExt cx="7517041" cy="3241691"/>
          </a:xfrm>
        </p:grpSpPr>
        <p:sp>
          <p:nvSpPr>
            <p:cNvPr id="8" name="Explosion 2 7"/>
            <p:cNvSpPr>
              <a:spLocks noChangeAspect="1"/>
            </p:cNvSpPr>
            <p:nvPr/>
          </p:nvSpPr>
          <p:spPr bwMode="auto">
            <a:xfrm>
              <a:off x="914558" y="1705391"/>
              <a:ext cx="7517041" cy="3241691"/>
            </a:xfrm>
            <a:prstGeom prst="irregularSeal2">
              <a:avLst/>
            </a:prstGeom>
            <a:solidFill>
              <a:srgbClr val="FF00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Explosion 2 8"/>
            <p:cNvSpPr>
              <a:spLocks noChangeAspect="1"/>
            </p:cNvSpPr>
            <p:nvPr/>
          </p:nvSpPr>
          <p:spPr bwMode="auto">
            <a:xfrm>
              <a:off x="1411037" y="2012291"/>
              <a:ext cx="6285164" cy="2710449"/>
            </a:xfrm>
            <a:prstGeom prst="irregularSeal2">
              <a:avLst/>
            </a:prstGeom>
            <a:solidFill>
              <a:srgbClr val="FFFF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21040552">
              <a:off x="2428793" y="2966055"/>
              <a:ext cx="3758162" cy="8162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">
                <a:avLst>
                  <a:gd name="adj" fmla="val 25431"/>
                </a:avLst>
              </a:prstTxWarp>
              <a:spAutoFit/>
            </a:bodyPr>
            <a:lstStyle/>
            <a:p>
              <a:pPr algn="ctr"/>
              <a:r>
                <a:rPr lang="en-US" sz="5400" b="1" dirty="0" smtClean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9966FF"/>
                  </a:solidFill>
                  <a:latin typeface="Segoe Script" panose="020B0504020000000003" pitchFamily="34" charset="0"/>
                </a:rPr>
                <a:t>You Need UNIX</a:t>
              </a:r>
              <a:endPara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9966FF"/>
                </a:solidFill>
                <a:latin typeface="Segoe Script" panose="020B050402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9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</a:t>
            </a:r>
            <a:r>
              <a:rPr lang="en-US" dirty="0"/>
              <a:t>used multiuser operating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Linux: </a:t>
            </a:r>
            <a:r>
              <a:rPr lang="en-US" dirty="0"/>
              <a:t>free version of </a:t>
            </a:r>
            <a:r>
              <a:rPr lang="en-US" dirty="0" smtClean="0"/>
              <a:t>UNIX-like operating system</a:t>
            </a:r>
          </a:p>
          <a:p>
            <a:pPr lvl="1"/>
            <a:r>
              <a:rPr lang="en-US" sz="2400" dirty="0"/>
              <a:t>Red Hat Enterprise Linux, Ubuntu, and </a:t>
            </a:r>
            <a:r>
              <a:rPr lang="en-US" sz="2400" dirty="0" err="1" smtClean="0"/>
              <a:t>CentOS</a:t>
            </a:r>
            <a:endParaRPr lang="en-US" sz="2400" dirty="0" smtClean="0"/>
          </a:p>
          <a:p>
            <a:r>
              <a:rPr lang="en-US" sz="2800" dirty="0" smtClean="0"/>
              <a:t>Used </a:t>
            </a:r>
            <a:r>
              <a:rPr lang="en-US" sz="2800" dirty="0"/>
              <a:t>on high-end workstations, database servers, </a:t>
            </a:r>
            <a:r>
              <a:rPr lang="en-US" sz="2800" dirty="0" smtClean="0"/>
              <a:t>web servers and managing shared resources</a:t>
            </a:r>
          </a:p>
          <a:p>
            <a:r>
              <a:rPr lang="en-US" sz="2800" dirty="0" smtClean="0"/>
              <a:t>Standard features include:</a:t>
            </a:r>
          </a:p>
          <a:p>
            <a:pPr lvl="1"/>
            <a:r>
              <a:rPr lang="en-US" sz="2400" dirty="0" smtClean="0"/>
              <a:t>Security, reliability, scalability</a:t>
            </a:r>
          </a:p>
          <a:p>
            <a:pPr lvl="1"/>
            <a:r>
              <a:rPr lang="en-US" sz="2400" dirty="0" smtClean="0"/>
              <a:t>supports multi-user (as in 100s)</a:t>
            </a:r>
          </a:p>
        </p:txBody>
      </p:sp>
    </p:spTree>
    <p:extLst>
      <p:ext uri="{BB962C8B-B14F-4D97-AF65-F5344CB8AC3E}">
        <p14:creationId xmlns:p14="http://schemas.microsoft.com/office/powerpoint/2010/main" val="2669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learn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71600"/>
            <a:ext cx="8778875" cy="4572000"/>
          </a:xfrm>
        </p:spPr>
        <p:txBody>
          <a:bodyPr/>
          <a:lstStyle/>
          <a:p>
            <a:r>
              <a:rPr lang="en-US" dirty="0" smtClean="0"/>
              <a:t>Yes! Absolutely.  Anyone can if they want.</a:t>
            </a:r>
            <a:endParaRPr lang="en-US" dirty="0"/>
          </a:p>
          <a:p>
            <a:r>
              <a:rPr lang="en-US" dirty="0" smtClean="0"/>
              <a:t>No more difficult than learning Word, Excel or </a:t>
            </a:r>
            <a:r>
              <a:rPr lang="en-US" dirty="0" err="1" smtClean="0"/>
              <a:t>Powerpoint</a:t>
            </a:r>
            <a:endParaRPr lang="en-US" dirty="0" smtClean="0"/>
          </a:p>
          <a:p>
            <a:r>
              <a:rPr lang="en-US" dirty="0" smtClean="0"/>
              <a:t>Biggest difference </a:t>
            </a:r>
          </a:p>
          <a:p>
            <a:pPr lvl="1"/>
            <a:r>
              <a:rPr lang="en-US" dirty="0" smtClean="0"/>
              <a:t>In Unix:  You type the command to execute</a:t>
            </a:r>
          </a:p>
          <a:p>
            <a:pPr lvl="1"/>
            <a:r>
              <a:rPr lang="en-US" dirty="0" smtClean="0"/>
              <a:t>In Word: You use your mouse to execute a command</a:t>
            </a:r>
          </a:p>
          <a:p>
            <a:pPr lvl="1"/>
            <a:r>
              <a:rPr lang="en-US" dirty="0" smtClean="0"/>
              <a:t>Remember. In the Terminal, “don’t touch the mouse”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8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spect="1"/>
          </p:cNvSpPr>
          <p:nvPr/>
        </p:nvSpPr>
        <p:spPr bwMode="auto">
          <a:xfrm>
            <a:off x="2171700" y="1028700"/>
            <a:ext cx="4800600" cy="48006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Arc 92"/>
          <p:cNvSpPr>
            <a:spLocks noChangeAspect="1"/>
          </p:cNvSpPr>
          <p:nvPr/>
        </p:nvSpPr>
        <p:spPr bwMode="auto">
          <a:xfrm rot="16200000">
            <a:off x="2870077" y="1714829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2" name="Arc 91"/>
          <p:cNvSpPr/>
          <p:nvPr/>
        </p:nvSpPr>
        <p:spPr bwMode="auto">
          <a:xfrm rot="16200000">
            <a:off x="2171370" y="1028700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7520000">
            <a:off x="2240934" y="2449029"/>
            <a:ext cx="9765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</a:t>
            </a:r>
            <a:r>
              <a:rPr lang="en-US" sz="1800" i="1" dirty="0" smtClean="0">
                <a:latin typeface="Segoe UI Semibold" panose="020B0702040204020203" pitchFamily="34" charset="0"/>
              </a:rPr>
              <a:t>N</a:t>
            </a:r>
            <a:endParaRPr lang="en-US" sz="1800" i="1" dirty="0">
              <a:latin typeface="Segoe UI Semibold" panose="020B0702040204020203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>
            <a:off x="2171699" y="1036468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rgbClr val="99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8" name="Arc 87"/>
          <p:cNvSpPr>
            <a:spLocks noChangeAspect="1"/>
          </p:cNvSpPr>
          <p:nvPr/>
        </p:nvSpPr>
        <p:spPr bwMode="auto">
          <a:xfrm>
            <a:off x="2857170" y="1735175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Rectangle 78"/>
          <p:cNvSpPr/>
          <p:nvPr/>
        </p:nvSpPr>
        <p:spPr>
          <a:xfrm rot="1320000">
            <a:off x="4903074" y="1409640"/>
            <a:ext cx="9284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1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57499" y="1714499"/>
            <a:ext cx="3429000" cy="3429000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017519" y="1874519"/>
            <a:ext cx="3108960" cy="3108960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659187" y="2516187"/>
            <a:ext cx="1825625" cy="1825625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and Shells</a:t>
            </a: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26179" y="2583179"/>
            <a:ext cx="1691640" cy="1691640"/>
          </a:xfrm>
          <a:prstGeom prst="ellipse">
            <a:avLst/>
          </a:prstGeom>
          <a:pattFill prst="ltHorz">
            <a:fgClr>
              <a:srgbClr val="00B0F0"/>
            </a:fgClr>
            <a:bgClr>
              <a:schemeClr val="bg1"/>
            </a:bgClr>
          </a:patt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4975" y="3228945"/>
            <a:ext cx="14540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HARDWARE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9542" y="1997033"/>
            <a:ext cx="9989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KERNEL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15" name="Straight Connector 14"/>
          <p:cNvCxnSpPr>
            <a:stCxn id="8" idx="4"/>
            <a:endCxn id="11" idx="4"/>
          </p:cNvCxnSpPr>
          <p:nvPr/>
        </p:nvCxnSpPr>
        <p:spPr bwMode="auto">
          <a:xfrm flipH="1" flipV="1">
            <a:off x="4571999" y="5143499"/>
            <a:ext cx="1" cy="68580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8" idx="5"/>
            <a:endCxn id="11" idx="5"/>
          </p:cNvCxnSpPr>
          <p:nvPr/>
        </p:nvCxnSpPr>
        <p:spPr bwMode="auto">
          <a:xfrm flipH="1" flipV="1">
            <a:off x="5784334" y="4641334"/>
            <a:ext cx="484934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1" idx="6"/>
            <a:endCxn id="8" idx="6"/>
          </p:cNvCxnSpPr>
          <p:nvPr/>
        </p:nvCxnSpPr>
        <p:spPr bwMode="auto">
          <a:xfrm>
            <a:off x="6286499" y="3428999"/>
            <a:ext cx="685801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1" idx="7"/>
            <a:endCxn id="8" idx="7"/>
          </p:cNvCxnSpPr>
          <p:nvPr/>
        </p:nvCxnSpPr>
        <p:spPr bwMode="auto">
          <a:xfrm flipV="1">
            <a:off x="5784334" y="1731732"/>
            <a:ext cx="484934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11" idx="0"/>
            <a:endCxn id="8" idx="0"/>
          </p:cNvCxnSpPr>
          <p:nvPr/>
        </p:nvCxnSpPr>
        <p:spPr bwMode="auto">
          <a:xfrm flipV="1">
            <a:off x="4571999" y="1028700"/>
            <a:ext cx="1" cy="6857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1" idx="1"/>
            <a:endCxn id="8" idx="1"/>
          </p:cNvCxnSpPr>
          <p:nvPr/>
        </p:nvCxnSpPr>
        <p:spPr bwMode="auto">
          <a:xfrm flipH="1" flipV="1">
            <a:off x="2874732" y="1731732"/>
            <a:ext cx="484932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1" idx="2"/>
            <a:endCxn id="8" idx="2"/>
          </p:cNvCxnSpPr>
          <p:nvPr/>
        </p:nvCxnSpPr>
        <p:spPr bwMode="auto">
          <a:xfrm flipH="1">
            <a:off x="2171700" y="3428999"/>
            <a:ext cx="685799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11" idx="3"/>
            <a:endCxn id="8" idx="3"/>
          </p:cNvCxnSpPr>
          <p:nvPr/>
        </p:nvCxnSpPr>
        <p:spPr bwMode="auto">
          <a:xfrm flipH="1">
            <a:off x="2874732" y="4641334"/>
            <a:ext cx="484932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5229620" y="342899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461779" y="34161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4348359" y="254238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4363597" y="434181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2700000">
            <a:off x="4977996" y="406119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rot="8100000">
            <a:off x="3731270" y="4053795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8100000">
            <a:off x="4980909" y="281077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2700000">
            <a:off x="3731303" y="281077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4159866" y="675813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SHELL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 rot="1320000">
            <a:off x="2826455" y="2859446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rot="1320000">
            <a:off x="2857267" y="27880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17520000">
            <a:off x="4986548" y="193942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7520000">
            <a:off x="4924751" y="190938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-2355" y="4144404"/>
            <a:ext cx="28759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Korn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Again Shell (bash)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endParaRPr lang="en-US" sz="16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0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4" grpId="0"/>
      <p:bldP spid="85" grpId="0" animBg="1"/>
      <p:bldP spid="88" grpId="0" animBg="1"/>
      <p:bldP spid="79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544079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3194558" y="207210"/>
                </a:lnTo>
                <a:lnTo>
                  <a:pt x="3194558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415094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4544079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916735" y="207210"/>
                </a:lnTo>
                <a:lnTo>
                  <a:pt x="1916735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905167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277823" y="207210"/>
                </a:lnTo>
                <a:lnTo>
                  <a:pt x="1277823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3859447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220536" y="4864216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2627344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638911" y="207210"/>
                </a:lnTo>
                <a:lnTo>
                  <a:pt x="638911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1988432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2627344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7823" y="0"/>
                </a:moveTo>
                <a:lnTo>
                  <a:pt x="1277823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3905167" y="1960362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627344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16735" y="0"/>
                </a:moveTo>
                <a:lnTo>
                  <a:pt x="1916735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1349520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94558" y="0"/>
                </a:moveTo>
                <a:lnTo>
                  <a:pt x="3194558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ounded Rectangle 17"/>
          <p:cNvSpPr/>
          <p:nvPr/>
        </p:nvSpPr>
        <p:spPr>
          <a:xfrm>
            <a:off x="4021333" y="1296474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4137499" y="1406832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/</a:t>
            </a:r>
            <a:endParaRPr lang="en-US" sz="1900" kern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826774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942940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etc</a:t>
            </a:r>
            <a:endParaRPr lang="en-US" sz="1900" kern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10459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222076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dev</a:t>
            </a:r>
            <a:endParaRPr lang="en-US" sz="1900" kern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3382421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3498587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home</a:t>
            </a:r>
            <a:endParaRPr lang="en-US" sz="1900" kern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459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228295" y="3364637"/>
            <a:ext cx="1037960" cy="641985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arnstrm</a:t>
            </a:r>
            <a:endParaRPr lang="en-US" sz="1900" kern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1465686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581852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folder1</a:t>
            </a:r>
            <a:endParaRPr lang="en-US" sz="1900" kern="1200" dirty="0"/>
          </a:p>
        </p:txBody>
      </p:sp>
      <p:sp>
        <p:nvSpPr>
          <p:cNvPr id="30" name="Rounded Rectangle 29"/>
          <p:cNvSpPr/>
          <p:nvPr/>
        </p:nvSpPr>
        <p:spPr>
          <a:xfrm>
            <a:off x="2743510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 30"/>
          <p:cNvSpPr/>
          <p:nvPr/>
        </p:nvSpPr>
        <p:spPr>
          <a:xfrm>
            <a:off x="2859675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folder2</a:t>
            </a:r>
            <a:endParaRPr lang="en-US" sz="1900" kern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2743510" y="5168280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59675" y="5278637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fileA</a:t>
            </a:r>
            <a:endParaRPr lang="en-US" sz="1900" kern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3382421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34"/>
          <p:cNvSpPr/>
          <p:nvPr/>
        </p:nvSpPr>
        <p:spPr>
          <a:xfrm>
            <a:off x="3498587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user2</a:t>
            </a:r>
            <a:endParaRPr lang="en-US" sz="1900" kern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4660245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/>
          <p:cNvSpPr/>
          <p:nvPr/>
        </p:nvSpPr>
        <p:spPr>
          <a:xfrm>
            <a:off x="4776411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user3</a:t>
            </a:r>
            <a:endParaRPr lang="en-US" sz="1900" kern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593806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605423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usr</a:t>
            </a:r>
            <a:endParaRPr lang="en-US" sz="1900" kern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593806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6054234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lib</a:t>
            </a:r>
            <a:endParaRPr lang="en-US" sz="1900" kern="1200" dirty="0"/>
          </a:p>
        </p:txBody>
      </p:sp>
      <p:sp>
        <p:nvSpPr>
          <p:cNvPr id="42" name="Rounded Rectangle 41"/>
          <p:cNvSpPr/>
          <p:nvPr/>
        </p:nvSpPr>
        <p:spPr>
          <a:xfrm>
            <a:off x="7215892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7332058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bin</a:t>
            </a:r>
            <a:endParaRPr lang="en-US" sz="1900" kern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0" y="4362994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Relative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./folder2/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2000" y="502000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Absolute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arnstrm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/folder2/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42631" y="3050882"/>
            <a:ext cx="42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5225" y="3444216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Present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35130" y="2157353"/>
            <a:ext cx="5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4598" y="2498542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32431" y="754693"/>
            <a:ext cx="2012412" cy="11695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fundamental executables (i.e., binaries) generally used by all users on the system</a:t>
            </a:r>
          </a:p>
        </p:txBody>
      </p:sp>
      <p:cxnSp>
        <p:nvCxnSpPr>
          <p:cNvPr id="53" name="Straight Arrow Connector 52"/>
          <p:cNvCxnSpPr>
            <a:stCxn id="51" idx="2"/>
            <a:endCxn id="42" idx="0"/>
          </p:cNvCxnSpPr>
          <p:nvPr/>
        </p:nvCxnSpPr>
        <p:spPr bwMode="auto">
          <a:xfrm>
            <a:off x="7738637" y="1924244"/>
            <a:ext cx="1" cy="340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537872" y="450865"/>
            <a:ext cx="2012412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Root Directory, whole tree starts from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5" name="Straight Arrow Connector 54"/>
          <p:cNvCxnSpPr>
            <a:stCxn id="54" idx="2"/>
            <a:endCxn id="18" idx="0"/>
          </p:cNvCxnSpPr>
          <p:nvPr/>
        </p:nvCxnSpPr>
        <p:spPr bwMode="auto">
          <a:xfrm>
            <a:off x="4544078" y="974085"/>
            <a:ext cx="1" cy="3223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2743508" y="1353692"/>
            <a:ext cx="2323315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users home directories are located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4" name="Straight Arrow Connector 63"/>
          <p:cNvCxnSpPr>
            <a:stCxn id="63" idx="2"/>
            <a:endCxn id="24" idx="0"/>
          </p:cNvCxnSpPr>
          <p:nvPr/>
        </p:nvCxnSpPr>
        <p:spPr bwMode="auto">
          <a:xfrm>
            <a:off x="3905166" y="1876912"/>
            <a:ext cx="1" cy="3875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97886" y="3290327"/>
            <a:ext cx="1144745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My Home!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75" name="Straight Arrow Connector 74"/>
          <p:cNvCxnSpPr>
            <a:stCxn id="74" idx="3"/>
            <a:endCxn id="48" idx="0"/>
          </p:cNvCxnSpPr>
          <p:nvPr/>
        </p:nvCxnSpPr>
        <p:spPr bwMode="auto">
          <a:xfrm>
            <a:off x="1242631" y="3444216"/>
            <a:ext cx="86949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070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7" grpId="0" animBg="1"/>
      <p:bldP spid="27" grpId="1" animBg="1"/>
      <p:bldP spid="31" grpId="0" animBg="1"/>
      <p:bldP spid="31" grpId="1" animBg="1"/>
      <p:bldP spid="33" grpId="0" animBg="1"/>
      <p:bldP spid="33" grpId="1" animBg="1"/>
      <p:bldP spid="44" grpId="1"/>
      <p:bldP spid="45" grpId="0"/>
      <p:bldP spid="46" grpId="0"/>
      <p:bldP spid="46" grpId="1"/>
      <p:bldP spid="46" grpId="2"/>
      <p:bldP spid="48" grpId="0"/>
      <p:bldP spid="49" grpId="0"/>
      <p:bldP spid="49" grpId="1"/>
      <p:bldP spid="49" grpId="2"/>
      <p:bldP spid="50" grpId="0"/>
      <p:bldP spid="51" grpId="0" animBg="1"/>
      <p:bldP spid="51" grpId="1" animBg="1"/>
      <p:bldP spid="54" grpId="0" animBg="1"/>
      <p:bldP spid="54" grpId="1" animBg="1"/>
      <p:bldP spid="63" grpId="0" animBg="1"/>
      <p:bldP spid="63" grpId="1" animBg="1"/>
      <p:bldP spid="74" grpId="0" animBg="1"/>
      <p:bldP spid="74" grpId="1" animBg="1"/>
    </p:bldLst>
  </p:timing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Words>902</Words>
  <Application>Microsoft Office PowerPoint</Application>
  <PresentationFormat>On-screen Show (4:3)</PresentationFormat>
  <Paragraphs>209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ＭＳ Ｐゴシック</vt:lpstr>
      <vt:lpstr>Arial</vt:lpstr>
      <vt:lpstr>Calibri</vt:lpstr>
      <vt:lpstr>Consolas</vt:lpstr>
      <vt:lpstr>Geneva</vt:lpstr>
      <vt:lpstr>Segoe Script</vt:lpstr>
      <vt:lpstr>Segoe UI</vt:lpstr>
      <vt:lpstr>Segoe UI Light</vt:lpstr>
      <vt:lpstr>Segoe UI Semibold</vt:lpstr>
      <vt:lpstr>Segoe UI Semilight</vt:lpstr>
      <vt:lpstr>Times</vt:lpstr>
      <vt:lpstr>Times New Roman</vt:lpstr>
      <vt:lpstr>Univers 67 CondensedBold</vt:lpstr>
      <vt:lpstr>PowerPoint</vt:lpstr>
      <vt:lpstr>Genome Informatics at Iowa  State University</vt:lpstr>
      <vt:lpstr>What do I do?</vt:lpstr>
      <vt:lpstr>GIF Team</vt:lpstr>
      <vt:lpstr>Workshop: Basic UNIX for Biologists</vt:lpstr>
      <vt:lpstr>Have you ever….</vt:lpstr>
      <vt:lpstr>What is UNIX?</vt:lpstr>
      <vt:lpstr>Can I learn UNIX?</vt:lpstr>
      <vt:lpstr>Kernel and Shells</vt:lpstr>
      <vt:lpstr>Organization</vt:lpstr>
      <vt:lpstr>High Performance Computing (HPC)</vt:lpstr>
      <vt:lpstr>Terminal</vt:lpstr>
      <vt:lpstr>Some things to remember</vt:lpstr>
      <vt:lpstr>Some useful tips</vt:lpstr>
      <vt:lpstr>Summary</vt:lpstr>
      <vt:lpstr>Hands-on exercise…</vt:lpstr>
      <vt:lpstr>AWK</vt:lpstr>
      <vt:lpstr>Post Workshop Survey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Arun Seetharam</dc:creator>
  <cp:lastModifiedBy>Arun Seetharam</cp:lastModifiedBy>
  <cp:revision>80</cp:revision>
  <dcterms:created xsi:type="dcterms:W3CDTF">2013-11-14T17:36:34Z</dcterms:created>
  <dcterms:modified xsi:type="dcterms:W3CDTF">2014-06-23T15:12:57Z</dcterms:modified>
</cp:coreProperties>
</file>